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esProps" Target="pres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interSettings" Target="printerSettings/printerSettings1.bin"/><Relationship Id="rId12" Type="http://schemas.openxmlformats.org/officeDocument/2006/relationships/slide" Target="slides/slide11.xml"/><Relationship Id="rId17" Type="http://schemas.openxmlformats.org/officeDocument/2006/relationships/viewProps" Target="viewProps.xml"/><Relationship Id="rId19"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432573B-1F76-104B-AB82-8A4D0236FD15}" type="datetimeFigureOut">
              <a:rPr lang="en-US" smtClean="0"/>
              <a:t>10/21/11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6A3BDA-512D-9548-9373-16D01D48290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32573B-1F76-104B-AB82-8A4D0236FD15}" type="datetimeFigureOut">
              <a:rPr lang="en-US" smtClean="0"/>
              <a:t>10/21/11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6A3BDA-512D-9548-9373-16D01D48290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32573B-1F76-104B-AB82-8A4D0236FD15}" type="datetimeFigureOut">
              <a:rPr lang="en-US" smtClean="0"/>
              <a:t>10/21/11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6A3BDA-512D-9548-9373-16D01D48290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32573B-1F76-104B-AB82-8A4D0236FD15}" type="datetimeFigureOut">
              <a:rPr lang="en-US" smtClean="0"/>
              <a:t>10/21/11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6A3BDA-512D-9548-9373-16D01D48290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32573B-1F76-104B-AB82-8A4D0236FD15}" type="datetimeFigureOut">
              <a:rPr lang="en-US" smtClean="0"/>
              <a:t>10/21/11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6A3BDA-512D-9548-9373-16D01D48290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432573B-1F76-104B-AB82-8A4D0236FD15}" type="datetimeFigureOut">
              <a:rPr lang="en-US" smtClean="0"/>
              <a:t>10/21/11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6A3BDA-512D-9548-9373-16D01D48290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32573B-1F76-104B-AB82-8A4D0236FD15}" type="datetimeFigureOut">
              <a:rPr lang="en-US" smtClean="0"/>
              <a:t>10/21/11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6A3BDA-512D-9548-9373-16D01D48290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32573B-1F76-104B-AB82-8A4D0236FD15}" type="datetimeFigureOut">
              <a:rPr lang="en-US" smtClean="0"/>
              <a:t>10/21/11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6A3BDA-512D-9548-9373-16D01D48290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32573B-1F76-104B-AB82-8A4D0236FD15}" type="datetimeFigureOut">
              <a:rPr lang="en-US" smtClean="0"/>
              <a:t>10/21/11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6A3BDA-512D-9548-9373-16D01D48290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32573B-1F76-104B-AB82-8A4D0236FD15}" type="datetimeFigureOut">
              <a:rPr lang="en-US" smtClean="0"/>
              <a:t>10/21/11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6A3BDA-512D-9548-9373-16D01D48290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32573B-1F76-104B-AB82-8A4D0236FD15}" type="datetimeFigureOut">
              <a:rPr lang="en-US" smtClean="0"/>
              <a:t>10/21/11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6A3BDA-512D-9548-9373-16D01D48290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32573B-1F76-104B-AB82-8A4D0236FD15}" type="datetimeFigureOut">
              <a:rPr lang="en-US" smtClean="0"/>
              <a:t>10/21/11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6A3BDA-512D-9548-9373-16D01D48290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image" Target="../media/image3.png"/><Relationship Id="rId1" Type="http://schemas.openxmlformats.org/officeDocument/2006/relationships/video" Target="file://localhost/Users/Moots/Dropbox/FAST%202011-2012/Honors%20US%20History/Unit%201%20Reconstruction/1.06%20End%20of%20Reconstruction/Electoral%20College.mov"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3"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1470025"/>
          </a:xfrm>
        </p:spPr>
        <p:txBody>
          <a:bodyPr>
            <a:normAutofit/>
          </a:bodyPr>
          <a:lstStyle/>
          <a:p>
            <a:r>
              <a:rPr lang="en-US" sz="6500" b="1" dirty="0" smtClean="0">
                <a:latin typeface="Candara"/>
                <a:cs typeface="Candara"/>
              </a:rPr>
              <a:t>Call to Order</a:t>
            </a:r>
            <a:endParaRPr lang="en-US" sz="6500" b="1" dirty="0">
              <a:latin typeface="Candara"/>
              <a:cs typeface="Candara"/>
            </a:endParaRPr>
          </a:p>
        </p:txBody>
      </p:sp>
      <p:sp>
        <p:nvSpPr>
          <p:cNvPr id="3" name="Subtitle 2"/>
          <p:cNvSpPr>
            <a:spLocks noGrp="1"/>
          </p:cNvSpPr>
          <p:nvPr>
            <p:ph type="subTitle" idx="1"/>
          </p:nvPr>
        </p:nvSpPr>
        <p:spPr>
          <a:xfrm>
            <a:off x="1371600" y="1282700"/>
            <a:ext cx="6400800" cy="1752600"/>
          </a:xfrm>
        </p:spPr>
        <p:txBody>
          <a:bodyPr>
            <a:normAutofit fontScale="85000" lnSpcReduction="20000"/>
          </a:bodyPr>
          <a:lstStyle/>
          <a:p>
            <a:r>
              <a:rPr lang="en-US" b="1" dirty="0">
                <a:solidFill>
                  <a:schemeClr val="tx1"/>
                </a:solidFill>
                <a:latin typeface="Candara"/>
                <a:cs typeface="Candara"/>
              </a:rPr>
              <a:t>In year 2000, 50,999,897 Americans voted for Al Gore, while 50,456,002 Americans voted for George W. Bush.  George W. Bush became our nation’s President.  How is this possible?  How do elections work?</a:t>
            </a:r>
          </a:p>
          <a:p>
            <a:endParaRPr lang="en-US" b="1" dirty="0">
              <a:solidFill>
                <a:schemeClr val="tx1"/>
              </a:solidFill>
              <a:latin typeface="Candara"/>
              <a:cs typeface="Candara"/>
            </a:endParaRPr>
          </a:p>
        </p:txBody>
      </p:sp>
      <p:pic>
        <p:nvPicPr>
          <p:cNvPr id="4" name="Picture 3"/>
          <p:cNvPicPr>
            <a:picLocks noChangeAspect="1"/>
          </p:cNvPicPr>
          <p:nvPr/>
        </p:nvPicPr>
        <p:blipFill>
          <a:blip r:embed="rId2"/>
          <a:stretch>
            <a:fillRect/>
          </a:stretch>
        </p:blipFill>
        <p:spPr>
          <a:xfrm>
            <a:off x="2021561" y="3151922"/>
            <a:ext cx="5138236" cy="343690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What Happens:</a:t>
            </a:r>
            <a:endParaRPr lang="en-US" dirty="0"/>
          </a:p>
        </p:txBody>
      </p:sp>
      <p:sp>
        <p:nvSpPr>
          <p:cNvPr id="7" name="Content Placeholder 6"/>
          <p:cNvSpPr>
            <a:spLocks noGrp="1"/>
          </p:cNvSpPr>
          <p:nvPr>
            <p:ph idx="1"/>
          </p:nvPr>
        </p:nvSpPr>
        <p:spPr>
          <a:xfrm>
            <a:off x="0" y="1828800"/>
            <a:ext cx="5215467" cy="4297363"/>
          </a:xfrm>
        </p:spPr>
        <p:txBody>
          <a:bodyPr>
            <a:normAutofit fontScale="77500" lnSpcReduction="20000"/>
          </a:bodyPr>
          <a:lstStyle/>
          <a:p>
            <a:r>
              <a:rPr lang="en-US" dirty="0" smtClean="0"/>
              <a:t>Tilden wins the popular vote, but NOT the electoral vote.</a:t>
            </a:r>
          </a:p>
          <a:p>
            <a:r>
              <a:rPr lang="en-US" dirty="0" smtClean="0"/>
              <a:t>He only loses the electoral vote by 1! </a:t>
            </a:r>
          </a:p>
          <a:p>
            <a:r>
              <a:rPr lang="en-US" dirty="0" smtClean="0"/>
              <a:t>Electoral votes in South Carolina, Florida, and Louisiana are all disputed- people question if Hayes or Tilden won more votes, but the states’ votes still go to Hayes. </a:t>
            </a:r>
          </a:p>
          <a:p>
            <a:r>
              <a:rPr lang="en-US" dirty="0" smtClean="0"/>
              <a:t>Democrats and Republicans continue to fight over it.  The election goes to the House of Representatives to decide.</a:t>
            </a:r>
          </a:p>
          <a:p>
            <a:endParaRPr lang="en-US" dirty="0"/>
          </a:p>
        </p:txBody>
      </p:sp>
      <p:pic>
        <p:nvPicPr>
          <p:cNvPr id="8" name="Picture 7"/>
          <p:cNvPicPr>
            <a:picLocks noChangeAspect="1"/>
          </p:cNvPicPr>
          <p:nvPr/>
        </p:nvPicPr>
        <p:blipFill>
          <a:blip r:embed="rId2"/>
          <a:stretch>
            <a:fillRect/>
          </a:stretch>
        </p:blipFill>
        <p:spPr>
          <a:xfrm>
            <a:off x="5571067" y="1680634"/>
            <a:ext cx="3226778" cy="4834466"/>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a:t>
            </a:r>
            <a:endParaRPr lang="en-US" dirty="0"/>
          </a:p>
        </p:txBody>
      </p:sp>
      <p:sp>
        <p:nvSpPr>
          <p:cNvPr id="3" name="Content Placeholder 2"/>
          <p:cNvSpPr>
            <a:spLocks noGrp="1"/>
          </p:cNvSpPr>
          <p:nvPr>
            <p:ph idx="1"/>
          </p:nvPr>
        </p:nvSpPr>
        <p:spPr>
          <a:xfrm>
            <a:off x="3894667" y="1828800"/>
            <a:ext cx="5012266" cy="4656667"/>
          </a:xfrm>
        </p:spPr>
        <p:txBody>
          <a:bodyPr>
            <a:normAutofit fontScale="85000" lnSpcReduction="10000"/>
          </a:bodyPr>
          <a:lstStyle/>
          <a:p>
            <a:r>
              <a:rPr lang="en-US" dirty="0" smtClean="0"/>
              <a:t>The House of Representatives discussed for WEEKS who was going to win the election.</a:t>
            </a:r>
          </a:p>
          <a:p>
            <a:r>
              <a:rPr lang="en-US" dirty="0" smtClean="0"/>
              <a:t>Eventually, </a:t>
            </a:r>
            <a:r>
              <a:rPr lang="en-US" b="1" dirty="0" smtClean="0"/>
              <a:t>the Compromise of 1877 </a:t>
            </a:r>
            <a:r>
              <a:rPr lang="en-US" dirty="0" smtClean="0"/>
              <a:t>occurs- this said that electoral votes from the disputed states went to Hayes.  </a:t>
            </a:r>
          </a:p>
          <a:p>
            <a:r>
              <a:rPr lang="en-US" dirty="0" smtClean="0"/>
              <a:t>There are some secret dealings going on, which makes it seem like Hayes really shouldn’t have won the election.</a:t>
            </a:r>
            <a:endParaRPr lang="en-US" dirty="0"/>
          </a:p>
        </p:txBody>
      </p:sp>
      <p:pic>
        <p:nvPicPr>
          <p:cNvPr id="4" name="Picture 3"/>
          <p:cNvPicPr>
            <a:picLocks noChangeAspect="1"/>
          </p:cNvPicPr>
          <p:nvPr/>
        </p:nvPicPr>
        <p:blipFill>
          <a:blip r:embed="rId2"/>
          <a:stretch>
            <a:fillRect/>
          </a:stretch>
        </p:blipFill>
        <p:spPr>
          <a:xfrm>
            <a:off x="237067" y="2131483"/>
            <a:ext cx="3657600" cy="36449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Terms of the deal:</a:t>
            </a:r>
            <a:endParaRPr lang="en-US" dirty="0"/>
          </a:p>
        </p:txBody>
      </p:sp>
      <p:sp>
        <p:nvSpPr>
          <p:cNvPr id="3" name="Content Placeholder 2"/>
          <p:cNvSpPr>
            <a:spLocks noGrp="1"/>
          </p:cNvSpPr>
          <p:nvPr>
            <p:ph idx="1"/>
          </p:nvPr>
        </p:nvSpPr>
        <p:spPr>
          <a:xfrm>
            <a:off x="423863" y="1608667"/>
            <a:ext cx="4558770" cy="4978400"/>
          </a:xfrm>
        </p:spPr>
        <p:txBody>
          <a:bodyPr>
            <a:normAutofit fontScale="85000" lnSpcReduction="20000"/>
          </a:bodyPr>
          <a:lstStyle/>
          <a:p>
            <a:pPr>
              <a:buNone/>
            </a:pPr>
            <a:r>
              <a:rPr lang="en-US" dirty="0" smtClean="0"/>
              <a:t>The </a:t>
            </a:r>
            <a:r>
              <a:rPr lang="en-US" b="1" dirty="0" smtClean="0"/>
              <a:t>Compromise of 1877 </a:t>
            </a:r>
            <a:r>
              <a:rPr lang="en-US" dirty="0" smtClean="0"/>
              <a:t>stated that Hayes would…</a:t>
            </a:r>
          </a:p>
          <a:p>
            <a:pPr marL="457200" indent="-457200">
              <a:buAutoNum type="arabicPeriod"/>
            </a:pPr>
            <a:r>
              <a:rPr lang="en-US" dirty="0" smtClean="0"/>
              <a:t>Win the election</a:t>
            </a:r>
          </a:p>
          <a:p>
            <a:pPr marL="457200" indent="-457200">
              <a:buAutoNum type="arabicPeriod"/>
            </a:pPr>
            <a:r>
              <a:rPr lang="en-US" dirty="0" smtClean="0"/>
              <a:t>Name a Southerner to his cabinet</a:t>
            </a:r>
          </a:p>
          <a:p>
            <a:pPr marL="457200" indent="-457200">
              <a:buAutoNum type="arabicPeriod"/>
            </a:pPr>
            <a:r>
              <a:rPr lang="en-US" dirty="0" smtClean="0"/>
              <a:t>Remove the last of the troops in the South</a:t>
            </a:r>
          </a:p>
          <a:p>
            <a:pPr marL="457200" indent="-457200">
              <a:buAutoNum type="arabicPeriod"/>
            </a:pPr>
            <a:r>
              <a:rPr lang="en-US" dirty="0" smtClean="0"/>
              <a:t>Give federal aid to Southern railroad construction</a:t>
            </a:r>
          </a:p>
          <a:p>
            <a:pPr marL="457200" indent="-457200">
              <a:buAutoNum type="arabicPeriod"/>
            </a:pPr>
            <a:endParaRPr lang="en-US" dirty="0" smtClean="0"/>
          </a:p>
          <a:p>
            <a:pPr marL="457200" indent="-457200">
              <a:buNone/>
            </a:pPr>
            <a:r>
              <a:rPr lang="en-US" b="1" dirty="0" smtClean="0"/>
              <a:t>With this, Reconstruction is officially over.</a:t>
            </a:r>
            <a:endParaRPr lang="en-US" b="1" dirty="0"/>
          </a:p>
        </p:txBody>
      </p:sp>
      <p:pic>
        <p:nvPicPr>
          <p:cNvPr id="4" name="Picture 3"/>
          <p:cNvPicPr>
            <a:picLocks noChangeAspect="1"/>
          </p:cNvPicPr>
          <p:nvPr/>
        </p:nvPicPr>
        <p:blipFill>
          <a:blip r:embed="rId2"/>
          <a:stretch>
            <a:fillRect/>
          </a:stretch>
        </p:blipFill>
        <p:spPr>
          <a:xfrm>
            <a:off x="4982633" y="1608667"/>
            <a:ext cx="3890433" cy="4077174"/>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Procedures for </a:t>
            </a:r>
            <a:r>
              <a:rPr lang="en-US" b="1" dirty="0" err="1" smtClean="0"/>
              <a:t>Foldables</a:t>
            </a:r>
            <a:endParaRPr lang="en-US" b="1" dirty="0"/>
          </a:p>
        </p:txBody>
      </p:sp>
      <p:sp>
        <p:nvSpPr>
          <p:cNvPr id="3" name="Content Placeholder 2"/>
          <p:cNvSpPr>
            <a:spLocks noGrp="1"/>
          </p:cNvSpPr>
          <p:nvPr>
            <p:ph idx="1"/>
          </p:nvPr>
        </p:nvSpPr>
        <p:spPr/>
        <p:txBody>
          <a:bodyPr/>
          <a:lstStyle/>
          <a:p>
            <a:r>
              <a:rPr lang="en-US" dirty="0" smtClean="0"/>
              <a:t>Read pages 547-549</a:t>
            </a:r>
          </a:p>
          <a:p>
            <a:r>
              <a:rPr lang="en-US" dirty="0" smtClean="0"/>
              <a:t>Create a foldable that looks like my model, using the sheet of paper provided</a:t>
            </a:r>
          </a:p>
          <a:p>
            <a:r>
              <a:rPr lang="en-US" dirty="0" smtClean="0"/>
              <a:t>Use this to study and quiz yourself for your exit ticket and test on Thursday and Friday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Candara"/>
                <a:cs typeface="Candara"/>
              </a:rPr>
              <a:t>The Electoral College</a:t>
            </a:r>
            <a:endParaRPr lang="en-US" b="1" dirty="0">
              <a:latin typeface="Candara"/>
              <a:cs typeface="Candara"/>
            </a:endParaRPr>
          </a:p>
        </p:txBody>
      </p:sp>
      <p:pic>
        <p:nvPicPr>
          <p:cNvPr id="4" name="Picture 3"/>
          <p:cNvPicPr>
            <a:picLocks noChangeAspect="1"/>
          </p:cNvPicPr>
          <p:nvPr/>
        </p:nvPicPr>
        <p:blipFill>
          <a:blip r:embed="rId2"/>
          <a:stretch>
            <a:fillRect/>
          </a:stretch>
        </p:blipFill>
        <p:spPr>
          <a:xfrm>
            <a:off x="1032423" y="1626272"/>
            <a:ext cx="7213600" cy="44704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Candara"/>
                <a:cs typeface="Candara"/>
              </a:rPr>
              <a:t>Film focus: How was it possible for Gore to win the popular vote, but lose the electoral vote?</a:t>
            </a:r>
            <a:endParaRPr lang="en-US" b="1" dirty="0">
              <a:latin typeface="Candara"/>
              <a:cs typeface="Candara"/>
            </a:endParaRPr>
          </a:p>
        </p:txBody>
      </p:sp>
      <p:pic>
        <p:nvPicPr>
          <p:cNvPr id="4" name="Electoral College.mov">
            <a:hlinkClick r:id="" action="ppaction://media"/>
          </p:cNvPr>
          <p:cNvPicPr/>
          <p:nvPr>
            <p:ph idx="1"/>
            <a:videoFile r:link="rId1"/>
          </p:nvPr>
        </p:nvPicPr>
        <p:blipFill>
          <a:blip r:embed="rId3"/>
          <a:stretch>
            <a:fillRect/>
          </a:stretch>
        </p:blipFill>
        <p:spPr>
          <a:xfrm>
            <a:off x="992681" y="2274888"/>
            <a:ext cx="7427868" cy="4178176"/>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324569" cy="1143000"/>
          </a:xfrm>
        </p:spPr>
        <p:txBody>
          <a:bodyPr>
            <a:normAutofit fontScale="90000"/>
          </a:bodyPr>
          <a:lstStyle/>
          <a:p>
            <a:r>
              <a:rPr lang="en-US" b="1" dirty="0" smtClean="0">
                <a:latin typeface="Candara"/>
                <a:cs typeface="Candara"/>
              </a:rPr>
              <a:t>Grant’s Presidency</a:t>
            </a:r>
            <a:endParaRPr lang="en-US" b="1" dirty="0">
              <a:latin typeface="Candara"/>
              <a:cs typeface="Candara"/>
            </a:endParaRPr>
          </a:p>
        </p:txBody>
      </p:sp>
      <p:sp>
        <p:nvSpPr>
          <p:cNvPr id="3" name="Content Placeholder 2"/>
          <p:cNvSpPr>
            <a:spLocks noGrp="1"/>
          </p:cNvSpPr>
          <p:nvPr>
            <p:ph idx="1"/>
          </p:nvPr>
        </p:nvSpPr>
        <p:spPr>
          <a:xfrm>
            <a:off x="457200" y="1600200"/>
            <a:ext cx="4078354" cy="4525963"/>
          </a:xfrm>
        </p:spPr>
        <p:txBody>
          <a:bodyPr/>
          <a:lstStyle/>
          <a:p>
            <a:r>
              <a:rPr lang="en-US" b="1" dirty="0" smtClean="0">
                <a:latin typeface="Candara"/>
                <a:cs typeface="Candara"/>
              </a:rPr>
              <a:t>Corruption and bribery plagued the presidency</a:t>
            </a:r>
          </a:p>
          <a:p>
            <a:r>
              <a:rPr lang="en-US" b="1" dirty="0" smtClean="0">
                <a:latin typeface="Candara"/>
                <a:cs typeface="Candara"/>
              </a:rPr>
              <a:t>Employed many of his friends</a:t>
            </a:r>
          </a:p>
          <a:p>
            <a:r>
              <a:rPr lang="en-US" b="1" dirty="0" smtClean="0">
                <a:latin typeface="Candara"/>
                <a:cs typeface="Candara"/>
              </a:rPr>
              <a:t>Led to the breaking away of the Liberal Republicans</a:t>
            </a:r>
            <a:endParaRPr lang="en-US" b="1" dirty="0">
              <a:latin typeface="Candara"/>
              <a:cs typeface="Candara"/>
            </a:endParaRPr>
          </a:p>
        </p:txBody>
      </p:sp>
      <p:pic>
        <p:nvPicPr>
          <p:cNvPr id="4" name="Picture 3"/>
          <p:cNvPicPr>
            <a:picLocks noChangeAspect="1"/>
          </p:cNvPicPr>
          <p:nvPr/>
        </p:nvPicPr>
        <p:blipFill>
          <a:blip r:embed="rId2"/>
          <a:stretch>
            <a:fillRect/>
          </a:stretch>
        </p:blipFill>
        <p:spPr>
          <a:xfrm>
            <a:off x="4781770" y="274638"/>
            <a:ext cx="4103056" cy="6179301"/>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latin typeface="Candara"/>
                <a:cs typeface="Candara"/>
              </a:rPr>
              <a:t>Panic of 1873</a:t>
            </a:r>
            <a:endParaRPr lang="en-US" b="1" dirty="0">
              <a:latin typeface="Candara"/>
              <a:cs typeface="Candara"/>
            </a:endParaRPr>
          </a:p>
        </p:txBody>
      </p:sp>
      <p:pic>
        <p:nvPicPr>
          <p:cNvPr id="4" name="Picture 3"/>
          <p:cNvPicPr>
            <a:picLocks noChangeAspect="1"/>
          </p:cNvPicPr>
          <p:nvPr/>
        </p:nvPicPr>
        <p:blipFill>
          <a:blip r:embed="rId2"/>
          <a:stretch>
            <a:fillRect/>
          </a:stretch>
        </p:blipFill>
        <p:spPr>
          <a:xfrm>
            <a:off x="457200" y="1125370"/>
            <a:ext cx="8039623" cy="5472283"/>
          </a:xfrm>
          <a:prstGeom prst="rect">
            <a:avLst/>
          </a:prstGeom>
        </p:spPr>
      </p:pic>
      <p:sp>
        <p:nvSpPr>
          <p:cNvPr id="3" name="Content Placeholder 2"/>
          <p:cNvSpPr>
            <a:spLocks noGrp="1"/>
          </p:cNvSpPr>
          <p:nvPr>
            <p:ph idx="1"/>
          </p:nvPr>
        </p:nvSpPr>
        <p:spPr>
          <a:xfrm>
            <a:off x="4375090" y="1600200"/>
            <a:ext cx="4488173" cy="4525963"/>
          </a:xfrm>
          <a:solidFill>
            <a:schemeClr val="bg1">
              <a:alpha val="56000"/>
            </a:schemeClr>
          </a:solidFill>
        </p:spPr>
        <p:txBody>
          <a:bodyPr>
            <a:normAutofit fontScale="92500" lnSpcReduction="10000"/>
          </a:bodyPr>
          <a:lstStyle/>
          <a:p>
            <a:r>
              <a:rPr lang="en-US" b="1" dirty="0" smtClean="0">
                <a:latin typeface="Candara"/>
                <a:cs typeface="Candara"/>
              </a:rPr>
              <a:t>Banks across the country ran out of money and closed</a:t>
            </a:r>
          </a:p>
          <a:p>
            <a:r>
              <a:rPr lang="en-US" b="1" dirty="0" smtClean="0">
                <a:latin typeface="Candara"/>
                <a:cs typeface="Candara"/>
              </a:rPr>
              <a:t>89 out of 364 railroads went broke</a:t>
            </a:r>
          </a:p>
          <a:p>
            <a:r>
              <a:rPr lang="en-US" b="1" dirty="0" smtClean="0">
                <a:latin typeface="Candara"/>
                <a:cs typeface="Candara"/>
              </a:rPr>
              <a:t>Many blamed the Republicans</a:t>
            </a:r>
          </a:p>
          <a:p>
            <a:r>
              <a:rPr lang="en-US" b="1" dirty="0" smtClean="0">
                <a:latin typeface="Candara"/>
                <a:cs typeface="Candara"/>
              </a:rPr>
              <a:t>Led to Southern Democrats taking government control</a:t>
            </a:r>
            <a:endParaRPr lang="en-US" b="1" dirty="0">
              <a:latin typeface="Candara"/>
              <a:cs typeface="Candar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Candara"/>
                <a:cs typeface="Candara"/>
              </a:rPr>
              <a:t>The Stolen Election</a:t>
            </a:r>
            <a:endParaRPr lang="en-US" b="1" dirty="0">
              <a:latin typeface="Candara"/>
              <a:cs typeface="Candara"/>
            </a:endParaRPr>
          </a:p>
        </p:txBody>
      </p:sp>
      <p:pic>
        <p:nvPicPr>
          <p:cNvPr id="4" name="Picture 3"/>
          <p:cNvPicPr>
            <a:picLocks noChangeAspect="1"/>
          </p:cNvPicPr>
          <p:nvPr/>
        </p:nvPicPr>
        <p:blipFill>
          <a:blip r:embed="rId2"/>
          <a:stretch>
            <a:fillRect/>
          </a:stretch>
        </p:blipFill>
        <p:spPr>
          <a:xfrm>
            <a:off x="1246175" y="1417638"/>
            <a:ext cx="6883400" cy="5384800"/>
          </a:xfrm>
          <a:prstGeom prst="rect">
            <a:avLst/>
          </a:prstGeom>
        </p:spPr>
      </p:pic>
      <p:pic>
        <p:nvPicPr>
          <p:cNvPr id="5" name="Picture 4"/>
          <p:cNvPicPr>
            <a:picLocks noChangeAspect="1"/>
          </p:cNvPicPr>
          <p:nvPr/>
        </p:nvPicPr>
        <p:blipFill>
          <a:blip r:embed="rId3"/>
          <a:stretch>
            <a:fillRect/>
          </a:stretch>
        </p:blipFill>
        <p:spPr>
          <a:xfrm>
            <a:off x="2203372" y="2165979"/>
            <a:ext cx="2009354" cy="2700867"/>
          </a:xfrm>
          <a:prstGeom prst="rect">
            <a:avLst/>
          </a:prstGeom>
        </p:spPr>
      </p:pic>
      <p:pic>
        <p:nvPicPr>
          <p:cNvPr id="6" name="Picture 5"/>
          <p:cNvPicPr>
            <a:picLocks noChangeAspect="1"/>
          </p:cNvPicPr>
          <p:nvPr/>
        </p:nvPicPr>
        <p:blipFill>
          <a:blip r:embed="rId4"/>
          <a:stretch>
            <a:fillRect/>
          </a:stretch>
        </p:blipFill>
        <p:spPr>
          <a:xfrm>
            <a:off x="4942493" y="2165979"/>
            <a:ext cx="2025650" cy="270086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Election of 1876:</a:t>
            </a:r>
            <a:endParaRPr lang="en-US" dirty="0"/>
          </a:p>
        </p:txBody>
      </p:sp>
      <p:sp>
        <p:nvSpPr>
          <p:cNvPr id="3" name="Content Placeholder 2"/>
          <p:cNvSpPr>
            <a:spLocks noGrp="1"/>
          </p:cNvSpPr>
          <p:nvPr>
            <p:ph idx="1"/>
          </p:nvPr>
        </p:nvSpPr>
        <p:spPr>
          <a:xfrm>
            <a:off x="3911600" y="1828800"/>
            <a:ext cx="4451351" cy="4775200"/>
          </a:xfrm>
        </p:spPr>
        <p:txBody>
          <a:bodyPr>
            <a:normAutofit fontScale="92500" lnSpcReduction="20000"/>
          </a:bodyPr>
          <a:lstStyle/>
          <a:p>
            <a:r>
              <a:rPr lang="en-US" dirty="0" smtClean="0"/>
              <a:t>Ulysses S. Grant decided not to run for re-election as President.</a:t>
            </a:r>
          </a:p>
          <a:p>
            <a:r>
              <a:rPr lang="en-US" dirty="0" smtClean="0"/>
              <a:t>Therefore, two new candidates needed to be put up for election.</a:t>
            </a:r>
          </a:p>
          <a:p>
            <a:r>
              <a:rPr lang="en-US" dirty="0" smtClean="0"/>
              <a:t>The Republicans nominated Rutherford B. Hayes from Ohio</a:t>
            </a:r>
          </a:p>
          <a:p>
            <a:r>
              <a:rPr lang="en-US" dirty="0" smtClean="0"/>
              <a:t>The Democrats nominated Samuel Tilden from New York</a:t>
            </a:r>
            <a:endParaRPr lang="en-US" dirty="0"/>
          </a:p>
        </p:txBody>
      </p:sp>
      <p:pic>
        <p:nvPicPr>
          <p:cNvPr id="4" name="Picture 3"/>
          <p:cNvPicPr>
            <a:picLocks noChangeAspect="1"/>
          </p:cNvPicPr>
          <p:nvPr/>
        </p:nvPicPr>
        <p:blipFill>
          <a:blip r:embed="rId2"/>
          <a:stretch>
            <a:fillRect/>
          </a:stretch>
        </p:blipFill>
        <p:spPr>
          <a:xfrm>
            <a:off x="469900" y="1727202"/>
            <a:ext cx="3113430" cy="47752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Presidential Elections work:</a:t>
            </a:r>
            <a:endParaRPr lang="en-US" dirty="0"/>
          </a:p>
        </p:txBody>
      </p:sp>
      <p:sp>
        <p:nvSpPr>
          <p:cNvPr id="3" name="Content Placeholder 2"/>
          <p:cNvSpPr>
            <a:spLocks noGrp="1"/>
          </p:cNvSpPr>
          <p:nvPr>
            <p:ph idx="1"/>
          </p:nvPr>
        </p:nvSpPr>
        <p:spPr>
          <a:xfrm>
            <a:off x="305330" y="1574800"/>
            <a:ext cx="5079470" cy="5012267"/>
          </a:xfrm>
        </p:spPr>
        <p:txBody>
          <a:bodyPr>
            <a:normAutofit fontScale="92500" lnSpcReduction="20000"/>
          </a:bodyPr>
          <a:lstStyle/>
          <a:p>
            <a:r>
              <a:rPr lang="en-US" dirty="0" smtClean="0"/>
              <a:t>People who are able to vote, vote for a candidate.  This is known as the popular vote.</a:t>
            </a:r>
          </a:p>
          <a:p>
            <a:r>
              <a:rPr lang="en-US" dirty="0" smtClean="0"/>
              <a:t>Then, whichever candidate wins the popular vote wins the electoral vote for the state.</a:t>
            </a:r>
          </a:p>
          <a:p>
            <a:r>
              <a:rPr lang="en-US" dirty="0" smtClean="0"/>
              <a:t>The electoral vote is one vote by each member of the Electoral College.  </a:t>
            </a:r>
          </a:p>
          <a:p>
            <a:r>
              <a:rPr lang="en-US" dirty="0" smtClean="0"/>
              <a:t>You need 185 electoral votes to win.</a:t>
            </a:r>
          </a:p>
          <a:p>
            <a:endParaRPr lang="en-US" dirty="0"/>
          </a:p>
        </p:txBody>
      </p:sp>
      <p:pic>
        <p:nvPicPr>
          <p:cNvPr id="4" name="Picture 3"/>
          <p:cNvPicPr>
            <a:picLocks noChangeAspect="1"/>
          </p:cNvPicPr>
          <p:nvPr/>
        </p:nvPicPr>
        <p:blipFill>
          <a:blip r:embed="rId2"/>
          <a:stretch>
            <a:fillRect/>
          </a:stretch>
        </p:blipFill>
        <p:spPr>
          <a:xfrm rot="1469384">
            <a:off x="5373783" y="2232808"/>
            <a:ext cx="3666711" cy="226695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Election of 1876: </a:t>
            </a:r>
            <a:br>
              <a:rPr lang="en-US" smtClean="0"/>
            </a:br>
            <a:r>
              <a:rPr lang="en-US" smtClean="0"/>
              <a:t>The Candidates</a:t>
            </a:r>
            <a:endParaRPr lang="en-US" dirty="0"/>
          </a:p>
        </p:txBody>
      </p:sp>
      <p:sp>
        <p:nvSpPr>
          <p:cNvPr id="4" name="Content Placeholder 3"/>
          <p:cNvSpPr>
            <a:spLocks noGrp="1"/>
          </p:cNvSpPr>
          <p:nvPr>
            <p:ph sz="half" idx="1"/>
          </p:nvPr>
        </p:nvSpPr>
        <p:spPr>
          <a:xfrm>
            <a:off x="0" y="1828800"/>
            <a:ext cx="3566160" cy="4297363"/>
          </a:xfrm>
        </p:spPr>
        <p:txBody>
          <a:bodyPr/>
          <a:lstStyle/>
          <a:p>
            <a:pPr>
              <a:buNone/>
            </a:pPr>
            <a:r>
              <a:rPr lang="en-US" b="1" dirty="0" smtClean="0">
                <a:solidFill>
                  <a:schemeClr val="tx1"/>
                </a:solidFill>
              </a:rPr>
              <a:t>Rutherford B. Hayes:</a:t>
            </a:r>
          </a:p>
          <a:p>
            <a:pPr>
              <a:buFontTx/>
              <a:buChar char="-"/>
            </a:pPr>
            <a:r>
              <a:rPr lang="en-US" dirty="0" smtClean="0"/>
              <a:t>Former Union General</a:t>
            </a:r>
          </a:p>
          <a:p>
            <a:pPr>
              <a:buFontTx/>
              <a:buChar char="-"/>
            </a:pPr>
            <a:r>
              <a:rPr lang="en-US" dirty="0" smtClean="0"/>
              <a:t>Republican</a:t>
            </a:r>
          </a:p>
          <a:p>
            <a:pPr>
              <a:buFontTx/>
              <a:buChar char="-"/>
            </a:pPr>
            <a:r>
              <a:rPr lang="en-US" dirty="0" smtClean="0"/>
              <a:t>From Ohio</a:t>
            </a:r>
            <a:endParaRPr lang="en-US" dirty="0"/>
          </a:p>
        </p:txBody>
      </p:sp>
      <p:sp>
        <p:nvSpPr>
          <p:cNvPr id="5" name="Content Placeholder 4"/>
          <p:cNvSpPr>
            <a:spLocks noGrp="1"/>
          </p:cNvSpPr>
          <p:nvPr>
            <p:ph sz="half" idx="2"/>
          </p:nvPr>
        </p:nvSpPr>
        <p:spPr>
          <a:xfrm>
            <a:off x="4441191" y="1828800"/>
            <a:ext cx="3566160" cy="4297363"/>
          </a:xfrm>
        </p:spPr>
        <p:txBody>
          <a:bodyPr/>
          <a:lstStyle/>
          <a:p>
            <a:pPr>
              <a:buNone/>
            </a:pPr>
            <a:r>
              <a:rPr lang="en-US" b="1" dirty="0" smtClean="0">
                <a:solidFill>
                  <a:schemeClr val="tx1"/>
                </a:solidFill>
              </a:rPr>
              <a:t>Samuel Tilden:</a:t>
            </a:r>
          </a:p>
          <a:p>
            <a:pPr>
              <a:buFontTx/>
              <a:buChar char="-"/>
            </a:pPr>
            <a:r>
              <a:rPr lang="en-US" dirty="0" smtClean="0"/>
              <a:t>Crusader for clean government</a:t>
            </a:r>
          </a:p>
          <a:p>
            <a:pPr>
              <a:buFontTx/>
              <a:buChar char="-"/>
            </a:pPr>
            <a:r>
              <a:rPr lang="en-US" dirty="0" smtClean="0"/>
              <a:t>Democrat</a:t>
            </a:r>
          </a:p>
          <a:p>
            <a:pPr>
              <a:buFontTx/>
              <a:buChar char="-"/>
            </a:pPr>
            <a:r>
              <a:rPr lang="en-US" dirty="0" smtClean="0"/>
              <a:t>From New York</a:t>
            </a:r>
          </a:p>
        </p:txBody>
      </p:sp>
      <p:pic>
        <p:nvPicPr>
          <p:cNvPr id="6" name="Picture 5"/>
          <p:cNvPicPr>
            <a:picLocks noChangeAspect="1"/>
          </p:cNvPicPr>
          <p:nvPr/>
        </p:nvPicPr>
        <p:blipFill>
          <a:blip r:embed="rId2"/>
          <a:stretch>
            <a:fillRect/>
          </a:stretch>
        </p:blipFill>
        <p:spPr>
          <a:xfrm>
            <a:off x="2169326" y="3682060"/>
            <a:ext cx="2025650" cy="2700867"/>
          </a:xfrm>
          <a:prstGeom prst="rect">
            <a:avLst/>
          </a:prstGeom>
        </p:spPr>
      </p:pic>
      <p:pic>
        <p:nvPicPr>
          <p:cNvPr id="7" name="Picture 6"/>
          <p:cNvPicPr>
            <a:picLocks noChangeAspect="1"/>
          </p:cNvPicPr>
          <p:nvPr/>
        </p:nvPicPr>
        <p:blipFill>
          <a:blip r:embed="rId3"/>
          <a:stretch>
            <a:fillRect/>
          </a:stretch>
        </p:blipFill>
        <p:spPr>
          <a:xfrm>
            <a:off x="7404275" y="3682060"/>
            <a:ext cx="2009354" cy="2700867"/>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TotalTime>
  <Words>488</Words>
  <Application>Microsoft Macintosh PowerPoint</Application>
  <PresentationFormat>On-screen Show (4:3)</PresentationFormat>
  <Paragraphs>54</Paragraphs>
  <Slides>13</Slides>
  <Notes>0</Notes>
  <HiddenSlides>0</HiddenSlides>
  <MMClips>1</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Office Theme</vt:lpstr>
      <vt:lpstr>Call to Order</vt:lpstr>
      <vt:lpstr>The Electoral College</vt:lpstr>
      <vt:lpstr>Film focus: How was it possible for Gore to win the popular vote, but lose the electoral vote?</vt:lpstr>
      <vt:lpstr>Grant’s Presidency</vt:lpstr>
      <vt:lpstr>Panic of 1873</vt:lpstr>
      <vt:lpstr>The Stolen Election</vt:lpstr>
      <vt:lpstr>Election of 1876:</vt:lpstr>
      <vt:lpstr>How Presidential Elections work:</vt:lpstr>
      <vt:lpstr>Election of 1876:  The Candidates</vt:lpstr>
      <vt:lpstr>What Happens:</vt:lpstr>
      <vt:lpstr>Decision:</vt:lpstr>
      <vt:lpstr>Terms of the deal:</vt:lpstr>
      <vt:lpstr>Procedures for Foldables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Call to Order</dc:title>
  <dc:creator>Molly Zeins</dc:creator>
  <cp:lastModifiedBy>Molly Zeins</cp:lastModifiedBy>
  <cp:revision>1</cp:revision>
  <dcterms:created xsi:type="dcterms:W3CDTF">2011-10-21T15:45:14Z</dcterms:created>
  <dcterms:modified xsi:type="dcterms:W3CDTF">2011-10-21T16:10:16Z</dcterms:modified>
</cp:coreProperties>
</file>